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7" r:id="rId4"/>
    <p:sldId id="260" r:id="rId5"/>
    <p:sldId id="269" r:id="rId6"/>
    <p:sldId id="272" r:id="rId7"/>
    <p:sldId id="263" r:id="rId8"/>
    <p:sldId id="264" r:id="rId9"/>
    <p:sldId id="265" r:id="rId10"/>
    <p:sldId id="266" r:id="rId11"/>
    <p:sldId id="267" r:id="rId12"/>
    <p:sldId id="273" r:id="rId13"/>
    <p:sldId id="268" r:id="rId14"/>
    <p:sldId id="274" r:id="rId15"/>
    <p:sldId id="279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C86FE-9264-4EBD-B97E-986D725C3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18E52E-EABF-4A31-A14B-2F44656834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161D23-6907-4C13-AB96-E55A236B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37D815-70E4-4FC1-8180-0E156A8F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BDD0B5-AA24-4062-9DA1-1B9F9189C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74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E90C6A-999E-4C01-96EA-8B893457B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1A3A91-BE0A-4CBF-BCE9-257D77529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DC56838-D662-4102-B1B4-0701C2005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B9229-6C9F-45F2-AD3B-C2AB4FF4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5B057C-725A-4210-8A14-27D98491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981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8307C-3B44-4682-B40A-DBFEDCAE4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E639DE-8785-4661-8E1C-F048F90FC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188020-8B54-4A96-A32C-9B092576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5EE666-4019-4530-937F-8C2AA99CB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ABEB50-4713-463F-AA37-E3DF8E92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24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3A14DA-57FC-49A5-A30F-45447F84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D319C0-A75A-42D6-8512-710858136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0F6378-9E6A-4644-A4E7-F36DDC38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64F17B-201E-4486-B21C-CB1CC7B2D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9DDF7E-5F70-4330-B995-F0E0BA33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6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F1648B-D1DE-4370-9206-A2CC81805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264443-1F0D-41CD-9128-F3E52AD65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47F559-7501-4F27-A618-E2C2FB0A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3527F-CB08-4E8E-863D-532A2C713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0B49E7-FDFF-4881-B9B7-E7D49B1D1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54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03FB0-0731-4C3B-A735-E1714D335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4D8F004-DE64-4AB7-802C-6036EB936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797009-289B-4EEA-B5F8-A21E5551C5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2E3D84-1352-4A3A-BF80-6C468D87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046552-A11A-4E16-A185-63666290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DBD7004-9271-4EEC-88DC-BABD8E7FA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6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553ED6-AFEB-496C-AE30-926E0AD2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3820D7-33B8-4438-9BF5-1B18915BD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22BF67D-A471-4344-A9C8-4E720795A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D77ABE-4E2C-4B4B-A78D-77EDE0343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E2C868-21A0-42AE-A198-2EEAB536D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812ED81-DA80-4702-84D3-B667AFEC0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CC60F5F-0D51-4D6A-B540-61B48B880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BE54FBD-8931-4091-ABA0-C2DCD0E60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2632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11278-20D9-4D5B-9943-525B09B4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669597-4B9D-4BEE-BEFB-937C2A0A3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56B7D3-BBAC-4B8C-A113-CCA2D065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ABF0FFD-0CB0-443D-A3FA-867757D0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241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5AE4648-59B3-4F8C-9D24-ED15B62C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F1B9032-E204-4914-B982-6581B544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0E7D0D5-F796-4046-82F6-5B696696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197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016D35-D7AB-4C53-ACFD-880691C1B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71815A-EA77-4781-A33D-AC56DE992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B65F91-CB9E-43D3-A572-273F141BB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4EA3131-CEB8-4BDF-A194-092600A4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F66039-B052-4637-BF3F-767A89D2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436727-4344-4947-BC4F-BF581A8AD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13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C1EDA-21DC-43A2-A6CD-BB92ECAF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8FE083A-0A44-46B5-8FDC-B8A2BDDC1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0D06BA-48F9-4A49-B0D8-5AC737AB2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08B92AB-D6F7-43C0-A6F5-F724C8602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9DCAC5-2210-460E-83E8-C5A32260D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B68803-7EDB-4252-9F7D-1282929C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796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F866706-BF01-4DE5-B855-2BD6D447F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694E8B-C812-4E43-8154-D47A42996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957CF6-A6AD-4D6A-9A3F-CCE498A47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77ACA-00A7-4F6A-879F-4A35D1A2F07A}" type="datetimeFigureOut">
              <a:rPr lang="es-ES" smtClean="0"/>
              <a:t>16/02/2021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5137D5-7BAC-458A-B6AB-7627A03F3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60C172-DA97-4A20-8AF7-1DBDC834A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225C3-767A-434F-B02B-75317A3FAC5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97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33BEE-75CC-42FF-9564-C6A3D2521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s-ES" b="1" dirty="0">
                <a:solidFill>
                  <a:srgbClr val="000000"/>
                </a:solidFill>
                <a:latin typeface="Gill Sans MT" panose="020B0502020104020203" pitchFamily="34" charset="0"/>
              </a:rPr>
              <a:t>IX Concurso </a:t>
            </a:r>
            <a:r>
              <a:rPr lang="es-ES" altLang="es-ES" b="1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0"/>
              </a:rPr>
              <a:t>“Érase una vez…”</a:t>
            </a:r>
            <a:br>
              <a:rPr lang="es-ES" altLang="es-ES" b="1" dirty="0">
                <a:solidFill>
                  <a:srgbClr val="000000"/>
                </a:solidFill>
                <a:latin typeface="Gill Sans MT" panose="020B0502020104020203" pitchFamily="34" charset="0"/>
              </a:rPr>
            </a:br>
            <a:r>
              <a:rPr lang="es-ES" altLang="es-ES" b="1" dirty="0">
                <a:solidFill>
                  <a:srgbClr val="000000"/>
                </a:solidFill>
                <a:latin typeface="Gill Sans MT" panose="020B0502020104020203" pitchFamily="34" charset="0"/>
              </a:rPr>
              <a:t>La </a:t>
            </a:r>
            <a:r>
              <a:rPr lang="es-ES" altLang="es-ES" b="1" dirty="0">
                <a:solidFill>
                  <a:srgbClr val="806600"/>
                </a:solidFill>
                <a:latin typeface="Gill Sans MT" panose="020B0502020104020203" pitchFamily="34" charset="0"/>
              </a:rPr>
              <a:t>PLAZA DE TOROS VIEJA </a:t>
            </a:r>
            <a:r>
              <a:rPr lang="es-ES" altLang="es-ES" b="1" dirty="0">
                <a:solidFill>
                  <a:srgbClr val="000000"/>
                </a:solidFill>
                <a:latin typeface="Gill Sans MT" panose="020B0502020104020203" pitchFamily="34" charset="0"/>
              </a:rPr>
              <a:t>de Tarazona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EF72F5B-32DA-42CE-81D2-3087EB426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95" y="1690688"/>
            <a:ext cx="6420273" cy="5077870"/>
          </a:xfrm>
        </p:spPr>
      </p:pic>
    </p:spTree>
    <p:extLst>
      <p:ext uri="{BB962C8B-B14F-4D97-AF65-F5344CB8AC3E}">
        <p14:creationId xmlns:p14="http://schemas.microsoft.com/office/powerpoint/2010/main" val="100758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¿Por qué tiene tantas puertas?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2DB3404-C4EE-4BBA-82F4-00811C203C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0" r="2" b="16562"/>
          <a:stretch/>
        </p:blipFill>
        <p:spPr>
          <a:xfrm>
            <a:off x="320040" y="1463831"/>
            <a:ext cx="3425609" cy="16854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0" name="Imagen 199">
            <a:extLst>
              <a:ext uri="{FF2B5EF4-FFF2-40B4-BE49-F238E27FC236}">
                <a16:creationId xmlns:a16="http://schemas.microsoft.com/office/drawing/2014/main" id="{877C5A23-5CD6-40C9-8F77-466B14698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2"/>
          <a:stretch/>
        </p:blipFill>
        <p:spPr>
          <a:xfrm>
            <a:off x="4515882" y="319116"/>
            <a:ext cx="3160235" cy="3816233"/>
          </a:xfrm>
          <a:prstGeom prst="rect">
            <a:avLst/>
          </a:prstGeom>
        </p:spPr>
      </p:pic>
      <p:pic>
        <p:nvPicPr>
          <p:cNvPr id="202" name="Imagen 201">
            <a:extLst>
              <a:ext uri="{FF2B5EF4-FFF2-40B4-BE49-F238E27FC236}">
                <a16:creationId xmlns:a16="http://schemas.microsoft.com/office/drawing/2014/main" id="{BA81A30C-E3BD-4BBA-85EB-80A7612276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45"/>
          <a:stretch/>
        </p:blipFill>
        <p:spPr>
          <a:xfrm>
            <a:off x="8446276" y="477749"/>
            <a:ext cx="337058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4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¿Por qué se restaura?</a:t>
            </a: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69E40AE6-34F8-4C54-9342-CF196C229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3" r="1" b="10234"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B20A082-7AC4-4B32-8D27-E887FE71F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9503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8A76CC2-6D2C-44B3-8658-23BAAA564D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6" r="8070" b="2"/>
          <a:stretch/>
        </p:blipFill>
        <p:spPr>
          <a:xfrm rot="16200000">
            <a:off x="1231457" y="3241153"/>
            <a:ext cx="2385390" cy="484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953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2135D99-BC1E-4F38-8F63-281D5D65F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96" r="124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¿Cómo se restaura?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007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69978"/>
            <a:ext cx="6728927" cy="1173700"/>
          </a:xfrm>
        </p:spPr>
        <p:txBody>
          <a:bodyPr anchor="t">
            <a:normAutofit/>
          </a:bodyPr>
          <a:lstStyle/>
          <a:p>
            <a:r>
              <a:rPr lang="es-ES" sz="3700" b="1" dirty="0">
                <a:solidFill>
                  <a:schemeClr val="bg1"/>
                </a:solidFill>
                <a:latin typeface="Gill Sans MT" panose="020B0502020104020203" pitchFamily="34" charset="0"/>
              </a:rPr>
              <a:t>¿Por qué se le llama “Vieja”?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2F1A5130-75E1-4F13-86FC-10B1F501C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7" b="1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23F7BEF-2C15-468C-BC92-13D103E667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" r="1" b="9649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9635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D6EA3A0-89E8-47B5-B6C8-BC85F7A0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4" r="2" b="9291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BEDC0AE-DF1E-40BB-A1E3-71FCCC581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" b="2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390094B-8223-45CF-B413-5EFC042DF9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6" r="2" b="17729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790CC38-FC28-4C17-ABBD-2A68DB1E09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4177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ame 22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CBD020-5C46-4766-A5DD-3EF779A3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¿Para qué la usamos ahora?</a:t>
            </a:r>
          </a:p>
        </p:txBody>
      </p:sp>
    </p:spTree>
    <p:extLst>
      <p:ext uri="{BB962C8B-B14F-4D97-AF65-F5344CB8AC3E}">
        <p14:creationId xmlns:p14="http://schemas.microsoft.com/office/powerpoint/2010/main" val="517202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BA2A40-546A-4834-8BB5-DF80649E4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80" b="1162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20707D-59A8-4287-B2A0-343C8A45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 un monumento para DISFRUTAR!!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AC4AEEF-68D1-4DC4-8292-A7B7BD76F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ES" sz="3600" dirty="0"/>
              <a:t>Pero también hay que</a:t>
            </a:r>
          </a:p>
          <a:p>
            <a:pPr marL="0" indent="0">
              <a:buNone/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CONOCERLO y CUIDARLO</a:t>
            </a:r>
          </a:p>
        </p:txBody>
      </p:sp>
    </p:spTree>
    <p:extLst>
      <p:ext uri="{BB962C8B-B14F-4D97-AF65-F5344CB8AC3E}">
        <p14:creationId xmlns:p14="http://schemas.microsoft.com/office/powerpoint/2010/main" val="3018901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91C721D-789C-47B0-A2B8-1A426000A8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44744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31AE9F-F100-4A69-91E4-CABEB94F8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4" r="3" b="20163"/>
          <a:stretch/>
        </p:blipFill>
        <p:spPr>
          <a:xfrm rot="16200000">
            <a:off x="267257" y="2559479"/>
            <a:ext cx="4031263" cy="4565779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97FB36-06F0-4681-AED0-F978D7D0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1113" y="2953849"/>
            <a:ext cx="5540886" cy="941835"/>
          </a:xfrm>
        </p:spPr>
        <p:txBody>
          <a:bodyPr anchor="ctr"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s-ES" altLang="es-ES" sz="2000" b="1" dirty="0">
                <a:latin typeface="Gill Sans MT" panose="020B0502020104020203" pitchFamily="34" charset="0"/>
              </a:rPr>
              <a:t>Una </a:t>
            </a:r>
            <a:r>
              <a:rPr lang="es-ES" altLang="es-ES" sz="2000" b="1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0"/>
              </a:rPr>
              <a:t>construcción única </a:t>
            </a:r>
            <a:r>
              <a:rPr lang="es-ES" altLang="es-ES" sz="2000" b="1" dirty="0">
                <a:latin typeface="Gill Sans MT" panose="020B0502020104020203" pitchFamily="34" charset="0"/>
              </a:rPr>
              <a:t>que debemos cuidar</a:t>
            </a:r>
          </a:p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s-ES" altLang="es-ES" sz="1000" b="1" dirty="0">
              <a:latin typeface="Gill Sans MT" panose="020B0502020104020203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endParaRPr lang="es-ES" altLang="es-ES" sz="1000" b="1" dirty="0">
              <a:latin typeface="Gill Sans MT" panose="020B0502020104020203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s-ES" sz="1000" dirty="0">
              <a:latin typeface="Gill Sans MT" panose="020B05020201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BAB10EE4-B26B-47ED-B21F-293F0AD54551}"/>
              </a:ext>
            </a:extLst>
          </p:cNvPr>
          <p:cNvSpPr txBox="1">
            <a:spLocks/>
          </p:cNvSpPr>
          <p:nvPr/>
        </p:nvSpPr>
        <p:spPr>
          <a:xfrm>
            <a:off x="97654" y="559292"/>
            <a:ext cx="4705165" cy="1960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s-ES" sz="4000" b="1" dirty="0">
                <a:latin typeface="Gill Sans MT" panose="020B0502020104020203" pitchFamily="34" charset="0"/>
              </a:rPr>
              <a:t>¿Por qué es </a:t>
            </a:r>
            <a:r>
              <a:rPr lang="es-ES" sz="4000" b="1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0"/>
              </a:rPr>
              <a:t>importante</a:t>
            </a:r>
            <a:r>
              <a:rPr lang="es-ES" sz="4000" b="1" dirty="0">
                <a:latin typeface="Gill Sans MT" panose="020B0502020104020203" pitchFamily="34" charset="0"/>
              </a:rPr>
              <a:t>?</a:t>
            </a:r>
            <a:endParaRPr lang="es-ES" sz="2000" b="1" dirty="0">
              <a:latin typeface="Gill Sans MT" panose="020B0502020104020203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s-ES" sz="4000" b="1" dirty="0">
              <a:latin typeface="Gill Sans MT" panose="020B0502020104020203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099EAAE-442F-468D-A746-3E13CBD7FB09}"/>
              </a:ext>
            </a:extLst>
          </p:cNvPr>
          <p:cNvSpPr txBox="1"/>
          <p:nvPr/>
        </p:nvSpPr>
        <p:spPr>
          <a:xfrm>
            <a:off x="4656443" y="5926819"/>
            <a:ext cx="583262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s-ES" altLang="es-ES" sz="2000" b="1" dirty="0">
                <a:latin typeface="Gill Sans MT" panose="020B0502020104020203" pitchFamily="34" charset="0"/>
              </a:rPr>
              <a:t>Nos </a:t>
            </a:r>
            <a:r>
              <a:rPr lang="es-ES" altLang="es-ES" sz="2000" b="1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0"/>
              </a:rPr>
              <a:t>cuenta historias </a:t>
            </a:r>
            <a:r>
              <a:rPr lang="es-ES" altLang="es-ES" sz="2000" b="1" dirty="0">
                <a:latin typeface="Gill Sans MT" panose="020B0502020104020203" pitchFamily="34" charset="0"/>
              </a:rPr>
              <a:t>que debemos conocer</a:t>
            </a:r>
            <a:endParaRPr lang="es-ES" altLang="es-ES" b="1" dirty="0">
              <a:latin typeface="Gill Sans MT" panose="020B0502020104020203" pitchFamily="34" charset="0"/>
            </a:endParaRPr>
          </a:p>
          <a:p>
            <a:endParaRPr lang="es-ES" dirty="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38635868-B740-4081-9E62-D35EAA2A2AD6}"/>
              </a:ext>
            </a:extLst>
          </p:cNvPr>
          <p:cNvSpPr txBox="1">
            <a:spLocks/>
          </p:cNvSpPr>
          <p:nvPr/>
        </p:nvSpPr>
        <p:spPr>
          <a:xfrm>
            <a:off x="5604897" y="3336706"/>
            <a:ext cx="5626835" cy="23447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s-ES" sz="4800" b="1" dirty="0">
                <a:latin typeface="Gill Sans MT" panose="020B0502020104020203" pitchFamily="34" charset="0"/>
              </a:rPr>
              <a:t>Es un </a:t>
            </a:r>
            <a:r>
              <a:rPr lang="es-ES" sz="4800" b="1" dirty="0">
                <a:solidFill>
                  <a:schemeClr val="accent4">
                    <a:lumMod val="50000"/>
                  </a:schemeClr>
                </a:solidFill>
                <a:latin typeface="Gill Sans MT" panose="020B0502020104020203" pitchFamily="34" charset="0"/>
              </a:rPr>
              <a:t>Monumento </a:t>
            </a:r>
            <a:endParaRPr lang="es-ES" altLang="es-ES" sz="4800" b="1" dirty="0">
              <a:solidFill>
                <a:schemeClr val="accent4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497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97FB36-06F0-4681-AED0-F978D7D08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54" y="3112182"/>
            <a:ext cx="4154749" cy="3242365"/>
          </a:xfrm>
        </p:spPr>
        <p:txBody>
          <a:bodyPr anchor="ctr">
            <a:normAutofit lnSpcReduction="1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4000" b="1" dirty="0">
                <a:solidFill>
                  <a:srgbClr val="806600"/>
                </a:solidFill>
                <a:latin typeface="Gill Sans MT" panose="020B0502020104020203" pitchFamily="34" charset="0"/>
              </a:rPr>
              <a:t>Y pertenece a la Unión de Plazas Históricas de España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Sólo hay 12 plazas de toros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históricas en España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¡y una de ellas es la de Tarazona!</a:t>
            </a:r>
          </a:p>
          <a:p>
            <a:pPr lvl="0" eaLnBrk="0" fontAlgn="base" hangingPunct="0">
              <a:spcBef>
                <a:spcPct val="0"/>
              </a:spcBef>
              <a:spcAft>
                <a:spcPts val="600"/>
              </a:spcAft>
            </a:pPr>
            <a:endParaRPr lang="es-ES" altLang="es-ES" sz="1000" b="1" dirty="0">
              <a:latin typeface="Gill Sans MT" panose="020B0502020104020203" pitchFamily="34" charset="0"/>
            </a:endParaRPr>
          </a:p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s-ES" altLang="es-ES" sz="1000" dirty="0">
              <a:latin typeface="Gill Sans MT" panose="020B0502020104020203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9" name="Marcador de contenido 2">
            <a:extLst>
              <a:ext uri="{FF2B5EF4-FFF2-40B4-BE49-F238E27FC236}">
                <a16:creationId xmlns:a16="http://schemas.microsoft.com/office/drawing/2014/main" id="{BAB10EE4-B26B-47ED-B21F-293F0AD54551}"/>
              </a:ext>
            </a:extLst>
          </p:cNvPr>
          <p:cNvSpPr txBox="1">
            <a:spLocks/>
          </p:cNvSpPr>
          <p:nvPr/>
        </p:nvSpPr>
        <p:spPr>
          <a:xfrm>
            <a:off x="97654" y="106533"/>
            <a:ext cx="4705165" cy="2720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4000" b="1" dirty="0">
                <a:solidFill>
                  <a:srgbClr val="806600"/>
                </a:solidFill>
                <a:latin typeface="Gill Sans MT" panose="020B0502020104020203" pitchFamily="34" charset="0"/>
              </a:rPr>
              <a:t>¿Sabías que es un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4000" b="1" dirty="0">
                <a:solidFill>
                  <a:srgbClr val="806600"/>
                </a:solidFill>
                <a:latin typeface="Gill Sans MT" panose="020B0502020104020203" pitchFamily="34" charset="0"/>
              </a:rPr>
              <a:t>Bien de Interés Cultural?</a:t>
            </a:r>
            <a:endParaRPr lang="es-ES" altLang="es-ES" sz="4000" b="1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Pertenece al grupo de monumentos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s-ES" altLang="es-E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más importantes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2F177B2-5B51-47DD-945D-72E0FC317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44" y="647798"/>
            <a:ext cx="7598955" cy="492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3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34C81F0-CD9A-4A4C-836B-75D37CD793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7" b="6326"/>
          <a:stretch/>
        </p:blipFill>
        <p:spPr>
          <a:xfrm>
            <a:off x="4264152" y="45725"/>
            <a:ext cx="7924800" cy="33832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93765D-11F5-4586-8DB3-8D5BFEA76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8" b="2172"/>
          <a:stretch/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09601"/>
            <a:ext cx="3992700" cy="36428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¿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Qué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es una Plaza de </a:t>
            </a:r>
            <a:r>
              <a:rPr lang="en-US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Toros</a:t>
            </a: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1409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¿Por qué se construye?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C637319-9E7E-42A0-A315-DE314281EB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" r="1" b="2100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A02EE0E-1A37-4D22-9FEB-F892DEBA3D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582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A02EE0E-1A37-4D22-9FEB-F892DEBA3D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40080"/>
            <a:ext cx="2752354" cy="270927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rgbClr val="262626"/>
                </a:solidFill>
              </a:rPr>
              <a:t>¿Por qué es tan grande?</a:t>
            </a:r>
          </a:p>
        </p:txBody>
      </p:sp>
    </p:spTree>
    <p:extLst>
      <p:ext uri="{BB962C8B-B14F-4D97-AF65-F5344CB8AC3E}">
        <p14:creationId xmlns:p14="http://schemas.microsoft.com/office/powerpoint/2010/main" val="232947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9B2EBC8-2639-4413-8D09-BA9AFA664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78" r="8831" b="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¿Por </a:t>
            </a:r>
            <a:r>
              <a:rPr lang="en-US" sz="4800" b="1" dirty="0" err="1"/>
              <a:t>qué</a:t>
            </a:r>
            <a:r>
              <a:rPr lang="en-US" sz="4800" b="1" dirty="0"/>
              <a:t> no es </a:t>
            </a:r>
            <a:r>
              <a:rPr lang="en-US" sz="4800" b="1" dirty="0" err="1"/>
              <a:t>redonda</a:t>
            </a:r>
            <a:r>
              <a:rPr lang="en-US" sz="4800" b="1" dirty="0"/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841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7E448110-5197-4D45-B793-C5C61B3D9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1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¿Por qué tiene casas dentro?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53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0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6BF4366-88F2-489E-832A-8324F2969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¿Por qué un lado es diferente?</a:t>
            </a:r>
          </a:p>
        </p:txBody>
      </p:sp>
      <p:cxnSp>
        <p:nvCxnSpPr>
          <p:cNvPr id="30" name="Straight Connector 22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E9E536AC-EF50-43D9-962E-0F4336B597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3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096578D-1598-4927-9F40-763940A89C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2" r="1142" b="1"/>
          <a:stretch/>
        </p:blipFill>
        <p:spPr>
          <a:xfrm>
            <a:off x="8334389" y="362219"/>
            <a:ext cx="3539976" cy="298581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9BB3CC-1BF6-4E55-9F13-B32E1EBFF0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" r="12753" b="4"/>
          <a:stretch/>
        </p:blipFill>
        <p:spPr>
          <a:xfrm>
            <a:off x="4638443" y="362219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668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172</Words>
  <Application>Microsoft Office PowerPoint</Application>
  <PresentationFormat>Panorámica</PresentationFormat>
  <Paragraphs>28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Gill Sans MT</vt:lpstr>
      <vt:lpstr>Tema de Office</vt:lpstr>
      <vt:lpstr>IX Concurso “Érase una vez…” La PLAZA DE TOROS VIEJA de Tarazona</vt:lpstr>
      <vt:lpstr>Presentación de PowerPoint</vt:lpstr>
      <vt:lpstr>Presentación de PowerPoint</vt:lpstr>
      <vt:lpstr>¿Qué es una Plaza de Toros?</vt:lpstr>
      <vt:lpstr>¿Por qué se construye?</vt:lpstr>
      <vt:lpstr>¿Por qué es tan grande?</vt:lpstr>
      <vt:lpstr>¿Por qué no es redonda?</vt:lpstr>
      <vt:lpstr>¿Por qué tiene casas dentro?</vt:lpstr>
      <vt:lpstr>¿Por qué un lado es diferente?</vt:lpstr>
      <vt:lpstr>¿Por qué tiene tantas puertas?</vt:lpstr>
      <vt:lpstr>¿Por qué se restaura?</vt:lpstr>
      <vt:lpstr>¿Cómo se restaura?</vt:lpstr>
      <vt:lpstr>¿Por qué se le llama “Vieja”?</vt:lpstr>
      <vt:lpstr>¿Para qué la usamos ahora?</vt:lpstr>
      <vt:lpstr>Es un monumento para DISFRUTAR!!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IX Concurso “Érase una vez…” La PLAZA DE TOROS VIEJA de Tarazona</dc:title>
  <dc:creator>Lola</dc:creator>
  <cp:lastModifiedBy>Lola</cp:lastModifiedBy>
  <cp:revision>2</cp:revision>
  <dcterms:created xsi:type="dcterms:W3CDTF">2021-02-16T08:21:58Z</dcterms:created>
  <dcterms:modified xsi:type="dcterms:W3CDTF">2021-02-16T08:27:38Z</dcterms:modified>
</cp:coreProperties>
</file>